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61" r:id="rId5"/>
    <p:sldId id="264" r:id="rId6"/>
    <p:sldId id="262" r:id="rId7"/>
    <p:sldId id="259" r:id="rId8"/>
    <p:sldId id="257" r:id="rId9"/>
    <p:sldId id="263" r:id="rId10"/>
    <p:sldId id="260" r:id="rId11"/>
    <p:sldId id="266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CC"/>
    <a:srgbClr val="FFFF99"/>
    <a:srgbClr val="333399"/>
    <a:srgbClr val="6666FF"/>
    <a:srgbClr val="0000FF"/>
    <a:srgbClr val="9900CC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 autoAdjust="0"/>
    <p:restoredTop sz="94624" autoAdjust="0"/>
  </p:normalViewPr>
  <p:slideViewPr>
    <p:cSldViewPr>
      <p:cViewPr varScale="1">
        <p:scale>
          <a:sx n="67" d="100"/>
          <a:sy n="67" d="100"/>
        </p:scale>
        <p:origin x="-10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02DBA-E799-4612-A1B5-6D15812E5F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0EA59-1286-4CD5-8648-680FC0B366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0922D-909A-40C0-85EF-7AFCCEFB5A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2941602-0D68-44D7-92B5-27551A3C47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4286F78-9B93-46CA-AC3E-7017AD6115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9209F-0A27-4E45-B371-A4AD7EC475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37B83-8120-43BF-86C6-76ACDC1B0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428A0-8A64-4449-B29B-41967CA3DE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3866C-5792-46FB-9B3B-F4B1EFB45F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D6EE4-4CDB-43B1-A5F8-88932FA0C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70191-5F28-4ACE-A4E0-964DD91601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F783F-F4CB-4C5C-A940-675C4EDBFA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B1EF0-FB5C-456F-8923-C4E12EB1F0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rgbClr val="0000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5EBBCC-4FDC-40D0-BFB2-8001B8E5C5A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971800"/>
            <a:ext cx="7772400" cy="1470025"/>
          </a:xfrm>
        </p:spPr>
        <p:txBody>
          <a:bodyPr/>
          <a:lstStyle/>
          <a:p>
            <a:r>
              <a:rPr lang="en-US" sz="7000"/>
              <a:t>Simple Machines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85800" y="17526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Introduction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/>
              <a:t>Why Use Simple Machines?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85800" y="1981200"/>
            <a:ext cx="7543800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>
                <a:solidFill>
                  <a:schemeClr val="bg1"/>
                </a:solidFill>
              </a:rPr>
              <a:t>For the </a:t>
            </a:r>
            <a:r>
              <a:rPr lang="en-US" sz="3200">
                <a:solidFill>
                  <a:srgbClr val="CCFF66"/>
                </a:solidFill>
              </a:rPr>
              <a:t>mechanical advantage</a:t>
            </a:r>
            <a:r>
              <a:rPr lang="en-US" sz="3200">
                <a:solidFill>
                  <a:schemeClr val="bg1"/>
                </a:solidFill>
              </a:rPr>
              <a:t>…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>
                <a:solidFill>
                  <a:schemeClr val="bg1"/>
                </a:solidFill>
              </a:rPr>
              <a:t>Making something easier to do, </a:t>
            </a:r>
            <a:br>
              <a:rPr lang="en-US" sz="3200">
                <a:solidFill>
                  <a:schemeClr val="bg1"/>
                </a:solidFill>
              </a:rPr>
            </a:br>
            <a:r>
              <a:rPr lang="en-US" sz="3200">
                <a:solidFill>
                  <a:schemeClr val="bg1"/>
                </a:solidFill>
              </a:rPr>
              <a:t>but it takes a little longer to do it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>
                <a:solidFill>
                  <a:schemeClr val="bg1"/>
                </a:solidFill>
              </a:rPr>
              <a:t>For example, going up a longer flight of stairs instead of going straight up a ladder</a:t>
            </a:r>
          </a:p>
        </p:txBody>
      </p:sp>
      <p:grpSp>
        <p:nvGrpSpPr>
          <p:cNvPr id="9222" name="Group 6"/>
          <p:cNvGrpSpPr>
            <a:grpSpLocks/>
          </p:cNvGrpSpPr>
          <p:nvPr/>
        </p:nvGrpSpPr>
        <p:grpSpPr bwMode="auto">
          <a:xfrm>
            <a:off x="4343400" y="4883150"/>
            <a:ext cx="1614488" cy="1693863"/>
            <a:chOff x="2850" y="2213"/>
            <a:chExt cx="2542" cy="2666"/>
          </a:xfrm>
        </p:grpSpPr>
        <p:sp>
          <p:nvSpPr>
            <p:cNvPr id="9223" name="Line 7"/>
            <p:cNvSpPr>
              <a:spLocks noChangeShapeType="1"/>
            </p:cNvSpPr>
            <p:nvPr/>
          </p:nvSpPr>
          <p:spPr bwMode="auto">
            <a:xfrm>
              <a:off x="2850" y="4838"/>
              <a:ext cx="2542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4" name="Line 8"/>
            <p:cNvSpPr>
              <a:spLocks noChangeShapeType="1"/>
            </p:cNvSpPr>
            <p:nvPr/>
          </p:nvSpPr>
          <p:spPr bwMode="auto">
            <a:xfrm>
              <a:off x="3735" y="3525"/>
              <a:ext cx="44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5" name="Line 9"/>
            <p:cNvSpPr>
              <a:spLocks noChangeShapeType="1"/>
            </p:cNvSpPr>
            <p:nvPr/>
          </p:nvSpPr>
          <p:spPr bwMode="auto">
            <a:xfrm>
              <a:off x="3329" y="3966"/>
              <a:ext cx="44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6" name="Line 10"/>
            <p:cNvSpPr>
              <a:spLocks noChangeShapeType="1"/>
            </p:cNvSpPr>
            <p:nvPr/>
          </p:nvSpPr>
          <p:spPr bwMode="auto">
            <a:xfrm>
              <a:off x="2985" y="4433"/>
              <a:ext cx="0" cy="44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7" name="Line 11"/>
            <p:cNvSpPr>
              <a:spLocks noChangeShapeType="1"/>
            </p:cNvSpPr>
            <p:nvPr/>
          </p:nvSpPr>
          <p:spPr bwMode="auto">
            <a:xfrm>
              <a:off x="2940" y="4418"/>
              <a:ext cx="44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8" name="Line 12"/>
            <p:cNvSpPr>
              <a:spLocks noChangeShapeType="1"/>
            </p:cNvSpPr>
            <p:nvPr/>
          </p:nvSpPr>
          <p:spPr bwMode="auto">
            <a:xfrm>
              <a:off x="3375" y="4013"/>
              <a:ext cx="0" cy="44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9" name="Line 13"/>
            <p:cNvSpPr>
              <a:spLocks noChangeShapeType="1"/>
            </p:cNvSpPr>
            <p:nvPr/>
          </p:nvSpPr>
          <p:spPr bwMode="auto">
            <a:xfrm>
              <a:off x="3779" y="3563"/>
              <a:ext cx="0" cy="44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>
              <a:off x="4928" y="2213"/>
              <a:ext cx="44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1" name="Line 15"/>
            <p:cNvSpPr>
              <a:spLocks noChangeShapeType="1"/>
            </p:cNvSpPr>
            <p:nvPr/>
          </p:nvSpPr>
          <p:spPr bwMode="auto">
            <a:xfrm>
              <a:off x="4522" y="2654"/>
              <a:ext cx="44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2" name="Line 16"/>
            <p:cNvSpPr>
              <a:spLocks noChangeShapeType="1"/>
            </p:cNvSpPr>
            <p:nvPr/>
          </p:nvSpPr>
          <p:spPr bwMode="auto">
            <a:xfrm>
              <a:off x="4178" y="3121"/>
              <a:ext cx="0" cy="44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3" name="Line 17"/>
            <p:cNvSpPr>
              <a:spLocks noChangeShapeType="1"/>
            </p:cNvSpPr>
            <p:nvPr/>
          </p:nvSpPr>
          <p:spPr bwMode="auto">
            <a:xfrm>
              <a:off x="4133" y="3106"/>
              <a:ext cx="44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4" name="Line 18"/>
            <p:cNvSpPr>
              <a:spLocks noChangeShapeType="1"/>
            </p:cNvSpPr>
            <p:nvPr/>
          </p:nvSpPr>
          <p:spPr bwMode="auto">
            <a:xfrm>
              <a:off x="4568" y="2701"/>
              <a:ext cx="0" cy="44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5" name="Line 19"/>
            <p:cNvSpPr>
              <a:spLocks noChangeShapeType="1"/>
            </p:cNvSpPr>
            <p:nvPr/>
          </p:nvSpPr>
          <p:spPr bwMode="auto">
            <a:xfrm>
              <a:off x="4972" y="2251"/>
              <a:ext cx="0" cy="44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236" name="Group 20"/>
          <p:cNvGrpSpPr>
            <a:grpSpLocks/>
          </p:cNvGrpSpPr>
          <p:nvPr/>
        </p:nvGrpSpPr>
        <p:grpSpPr bwMode="auto">
          <a:xfrm>
            <a:off x="2819400" y="4876800"/>
            <a:ext cx="858838" cy="1700213"/>
            <a:chOff x="5093" y="2152"/>
            <a:chExt cx="1353" cy="2678"/>
          </a:xfrm>
        </p:grpSpPr>
        <p:sp>
          <p:nvSpPr>
            <p:cNvPr id="9237" name="Line 21"/>
            <p:cNvSpPr>
              <a:spLocks noChangeShapeType="1"/>
            </p:cNvSpPr>
            <p:nvPr/>
          </p:nvSpPr>
          <p:spPr bwMode="auto">
            <a:xfrm>
              <a:off x="5280" y="4545"/>
              <a:ext cx="221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8" name="Line 22"/>
            <p:cNvSpPr>
              <a:spLocks noChangeShapeType="1"/>
            </p:cNvSpPr>
            <p:nvPr/>
          </p:nvSpPr>
          <p:spPr bwMode="auto">
            <a:xfrm>
              <a:off x="5093" y="4823"/>
              <a:ext cx="1162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9" name="Line 23"/>
            <p:cNvSpPr>
              <a:spLocks noChangeShapeType="1"/>
            </p:cNvSpPr>
            <p:nvPr/>
          </p:nvSpPr>
          <p:spPr bwMode="auto">
            <a:xfrm flipV="1">
              <a:off x="5175" y="2182"/>
              <a:ext cx="1046" cy="264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0" name="Line 24"/>
            <p:cNvSpPr>
              <a:spLocks noChangeShapeType="1"/>
            </p:cNvSpPr>
            <p:nvPr/>
          </p:nvSpPr>
          <p:spPr bwMode="auto">
            <a:xfrm flipV="1">
              <a:off x="5400" y="2152"/>
              <a:ext cx="1046" cy="264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1" name="Line 25"/>
            <p:cNvSpPr>
              <a:spLocks noChangeShapeType="1"/>
            </p:cNvSpPr>
            <p:nvPr/>
          </p:nvSpPr>
          <p:spPr bwMode="auto">
            <a:xfrm>
              <a:off x="5446" y="4215"/>
              <a:ext cx="221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2" name="Line 26"/>
            <p:cNvSpPr>
              <a:spLocks noChangeShapeType="1"/>
            </p:cNvSpPr>
            <p:nvPr/>
          </p:nvSpPr>
          <p:spPr bwMode="auto">
            <a:xfrm>
              <a:off x="5550" y="3855"/>
              <a:ext cx="221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3" name="Line 27"/>
            <p:cNvSpPr>
              <a:spLocks noChangeShapeType="1"/>
            </p:cNvSpPr>
            <p:nvPr/>
          </p:nvSpPr>
          <p:spPr bwMode="auto">
            <a:xfrm>
              <a:off x="5693" y="3517"/>
              <a:ext cx="221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4" name="Line 28"/>
            <p:cNvSpPr>
              <a:spLocks noChangeShapeType="1"/>
            </p:cNvSpPr>
            <p:nvPr/>
          </p:nvSpPr>
          <p:spPr bwMode="auto">
            <a:xfrm>
              <a:off x="5828" y="3203"/>
              <a:ext cx="221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5" name="Line 29"/>
            <p:cNvSpPr>
              <a:spLocks noChangeShapeType="1"/>
            </p:cNvSpPr>
            <p:nvPr/>
          </p:nvSpPr>
          <p:spPr bwMode="auto">
            <a:xfrm>
              <a:off x="5947" y="2895"/>
              <a:ext cx="221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6" name="Line 30"/>
            <p:cNvSpPr>
              <a:spLocks noChangeShapeType="1"/>
            </p:cNvSpPr>
            <p:nvPr/>
          </p:nvSpPr>
          <p:spPr bwMode="auto">
            <a:xfrm>
              <a:off x="6083" y="2572"/>
              <a:ext cx="221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7" name="Line 31"/>
            <p:cNvSpPr>
              <a:spLocks noChangeShapeType="1"/>
            </p:cNvSpPr>
            <p:nvPr/>
          </p:nvSpPr>
          <p:spPr bwMode="auto">
            <a:xfrm>
              <a:off x="6195" y="2287"/>
              <a:ext cx="221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Complex Machines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Combining two or more simple machines to work together</a:t>
            </a:r>
          </a:p>
          <a:p>
            <a:r>
              <a:rPr lang="en-US">
                <a:solidFill>
                  <a:srgbClr val="FFFF99"/>
                </a:solidFill>
              </a:rPr>
              <a:t>Examples:</a:t>
            </a:r>
          </a:p>
          <a:p>
            <a:pPr lvl="1"/>
            <a:r>
              <a:rPr lang="en-US"/>
              <a:t>Car jack </a:t>
            </a:r>
            <a:r>
              <a:rPr lang="en-US" b="1">
                <a:solidFill>
                  <a:srgbClr val="CCFFCC"/>
                </a:solidFill>
              </a:rPr>
              <a:t>combines</a:t>
            </a:r>
            <a:r>
              <a:rPr lang="en-US"/>
              <a:t> wedge and screw</a:t>
            </a:r>
          </a:p>
          <a:p>
            <a:pPr lvl="1"/>
            <a:r>
              <a:rPr lang="en-US"/>
              <a:t>Crane or tow truck </a:t>
            </a:r>
            <a:r>
              <a:rPr lang="en-US" b="1">
                <a:solidFill>
                  <a:srgbClr val="CCFFCC"/>
                </a:solidFill>
              </a:rPr>
              <a:t>combines</a:t>
            </a:r>
            <a:r>
              <a:rPr lang="en-US"/>
              <a:t> lever and pulley</a:t>
            </a:r>
          </a:p>
          <a:p>
            <a:pPr lvl="1"/>
            <a:r>
              <a:rPr lang="en-US"/>
              <a:t>Wheel barrow </a:t>
            </a:r>
            <a:r>
              <a:rPr lang="en-US" b="1">
                <a:solidFill>
                  <a:srgbClr val="CCFFCC"/>
                </a:solidFill>
              </a:rPr>
              <a:t>combines</a:t>
            </a:r>
            <a:r>
              <a:rPr lang="en-US"/>
              <a:t> wheel and axle</a:t>
            </a:r>
            <a:br>
              <a:rPr lang="en-US"/>
            </a:br>
            <a:r>
              <a:rPr lang="en-US"/>
              <a:t>with a lever</a:t>
            </a:r>
          </a:p>
        </p:txBody>
      </p:sp>
      <p:pic>
        <p:nvPicPr>
          <p:cNvPr id="22533" name="Picture 5" descr="j02868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257800"/>
            <a:ext cx="2085975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j03395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9530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MCj0338414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4724400"/>
            <a:ext cx="13684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0" descr="j03395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24384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graphicFrame>
        <p:nvGraphicFramePr>
          <p:cNvPr id="20653" name="Group 173"/>
          <p:cNvGraphicFramePr>
            <a:graphicFrameLocks noGrp="1"/>
          </p:cNvGraphicFramePr>
          <p:nvPr>
            <p:ph idx="1"/>
          </p:nvPr>
        </p:nvGraphicFramePr>
        <p:xfrm>
          <a:off x="685800" y="1295400"/>
          <a:ext cx="8229600" cy="5312030"/>
        </p:xfrm>
        <a:graphic>
          <a:graphicData uri="http://schemas.openxmlformats.org/drawingml/2006/table">
            <a:tbl>
              <a:tblPr/>
              <a:tblGrid>
                <a:gridCol w="1981200"/>
                <a:gridCol w="6248400"/>
              </a:tblGrid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FF"/>
                          </a:solidFill>
                          <a:effectLst/>
                          <a:latin typeface="Arial" charset="0"/>
                        </a:rPr>
                        <a:t>Wedge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FF"/>
                          </a:solidFill>
                          <a:effectLst/>
                          <a:latin typeface="Arial" charset="0"/>
                        </a:rPr>
                        <a:t>Pushes material apart, cuts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charset="0"/>
                        </a:rPr>
                        <a:t>Wheel</a:t>
                      </a:r>
                      <a:b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charset="0"/>
                        </a:rPr>
                        <a:t>and Axle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charset="0"/>
                        </a:rPr>
                        <a:t>Makes it easy to move things </a:t>
                      </a:r>
                      <a:b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charset="0"/>
                        </a:rPr>
                        <a:t>by rolling them, and reducing friction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charset="0"/>
                        </a:rPr>
                        <a:t>Lever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charset="0"/>
                        </a:rPr>
                        <a:t>Helps lift heavy weights </a:t>
                      </a:r>
                      <a:b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charset="0"/>
                        </a:rPr>
                        <a:t>using longer distances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FF"/>
                          </a:solidFill>
                          <a:effectLst/>
                          <a:latin typeface="Arial" charset="0"/>
                        </a:rPr>
                        <a:t>Inclined Plane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FF"/>
                          </a:solidFill>
                          <a:effectLst/>
                          <a:latin typeface="Arial" charset="0"/>
                        </a:rPr>
                        <a:t>Makes it easier to move objects upward; a longer path, but easier lifting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charset="0"/>
                        </a:rPr>
                        <a:t>Screw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charset="0"/>
                        </a:rPr>
                        <a:t>Turns rotation into lengthwise movement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charset="0"/>
                        </a:rPr>
                        <a:t>Pulley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charset="0"/>
                        </a:rPr>
                        <a:t>Makes lifting heavy weights easier </a:t>
                      </a:r>
                      <a:b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charset="0"/>
                        </a:rPr>
                        <a:t>by redirecting force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/>
          <a:lstStyle/>
          <a:p>
            <a:r>
              <a:rPr lang="en-US" sz="2800"/>
              <a:t>References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068763"/>
            <a:ext cx="8229600" cy="12192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/>
              <a:t>All images © Copyright © 2004 Microsoft Corporation, One Microsoft Way, Redmond, WA 98052-6399 USA. All rights reserved. </a:t>
            </a:r>
          </a:p>
          <a:p>
            <a:pPr>
              <a:buFontTx/>
              <a:buNone/>
            </a:pPr>
            <a:r>
              <a:rPr lang="en-US" sz="1600">
                <a:solidFill>
                  <a:srgbClr val="FFFF99"/>
                </a:solidFill>
              </a:rPr>
              <a:t>Except</a:t>
            </a:r>
            <a:r>
              <a:rPr lang="en-US" sz="1600"/>
              <a:t> for image below, which was created by the ITL Program, College of Engineering and Applied Science, University of Colorado at Boulder.</a:t>
            </a:r>
          </a:p>
        </p:txBody>
      </p:sp>
      <p:grpSp>
        <p:nvGrpSpPr>
          <p:cNvPr id="25607" name="Group 7"/>
          <p:cNvGrpSpPr>
            <a:grpSpLocks/>
          </p:cNvGrpSpPr>
          <p:nvPr/>
        </p:nvGrpSpPr>
        <p:grpSpPr bwMode="auto">
          <a:xfrm>
            <a:off x="4800600" y="5218113"/>
            <a:ext cx="3633788" cy="1411287"/>
            <a:chOff x="3120" y="2784"/>
            <a:chExt cx="2289" cy="889"/>
          </a:xfrm>
        </p:grpSpPr>
        <p:pic>
          <p:nvPicPr>
            <p:cNvPr id="25608" name="Picture 8" descr="fig25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0" y="2784"/>
              <a:ext cx="2289" cy="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9" name="Rectangle 9"/>
            <p:cNvSpPr>
              <a:spLocks noChangeArrowheads="1"/>
            </p:cNvSpPr>
            <p:nvPr/>
          </p:nvSpPr>
          <p:spPr bwMode="auto">
            <a:xfrm>
              <a:off x="3168" y="2976"/>
              <a:ext cx="43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0" name="Rectangle 10"/>
            <p:cNvSpPr>
              <a:spLocks noChangeArrowheads="1"/>
            </p:cNvSpPr>
            <p:nvPr/>
          </p:nvSpPr>
          <p:spPr bwMode="auto">
            <a:xfrm>
              <a:off x="4560" y="2832"/>
              <a:ext cx="62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4416" y="3360"/>
              <a:ext cx="62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2" name="Rectangle 12"/>
            <p:cNvSpPr>
              <a:spLocks noChangeArrowheads="1"/>
            </p:cNvSpPr>
            <p:nvPr/>
          </p:nvSpPr>
          <p:spPr bwMode="auto">
            <a:xfrm>
              <a:off x="3168" y="3456"/>
              <a:ext cx="576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3552" y="3120"/>
              <a:ext cx="62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/>
              <a:t>What are they?</a:t>
            </a:r>
          </a:p>
        </p:txBody>
      </p:sp>
      <p:sp>
        <p:nvSpPr>
          <p:cNvPr id="23571" name="Rectangle 19"/>
          <p:cNvSpPr>
            <a:spLocks noGrp="1" noChangeArrowheads="1"/>
          </p:cNvSpPr>
          <p:nvPr>
            <p:ph idx="1"/>
          </p:nvPr>
        </p:nvSpPr>
        <p:spPr>
          <a:xfrm>
            <a:off x="457200" y="3124200"/>
            <a:ext cx="8229600" cy="27432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Simple machines are machines </a:t>
            </a:r>
            <a:br>
              <a:rPr lang="en-US"/>
            </a:br>
            <a:r>
              <a:rPr lang="en-US"/>
              <a:t>with few or no moving parts </a:t>
            </a:r>
            <a:br>
              <a:rPr lang="en-US"/>
            </a:br>
            <a:r>
              <a:rPr lang="en-US"/>
              <a:t>that are used to make work easier</a:t>
            </a:r>
            <a:endParaRPr lang="en-US" b="1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Simple Machines</a:t>
            </a:r>
          </a:p>
        </p:txBody>
      </p:sp>
      <p:graphicFrame>
        <p:nvGraphicFramePr>
          <p:cNvPr id="4189" name="Group 93"/>
          <p:cNvGraphicFramePr>
            <a:graphicFrameLocks noGrp="1"/>
          </p:cNvGraphicFramePr>
          <p:nvPr>
            <p:ph idx="1"/>
          </p:nvPr>
        </p:nvGraphicFramePr>
        <p:xfrm>
          <a:off x="1447800" y="1752600"/>
          <a:ext cx="5943600" cy="4525965"/>
        </p:xfrm>
        <a:graphic>
          <a:graphicData uri="http://schemas.openxmlformats.org/drawingml/2006/table">
            <a:tbl>
              <a:tblPr/>
              <a:tblGrid>
                <a:gridCol w="5943600"/>
              </a:tblGrid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Wedge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Wheel and Axle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Lever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Inclined Plane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Screw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Pulley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Wedge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6248400" cy="2819400"/>
          </a:xfrm>
        </p:spPr>
        <p:txBody>
          <a:bodyPr/>
          <a:lstStyle/>
          <a:p>
            <a:r>
              <a:rPr lang="en-US" sz="2800"/>
              <a:t>Pushes materials apart, cuts things</a:t>
            </a:r>
          </a:p>
          <a:p>
            <a:r>
              <a:rPr lang="en-US" sz="2800">
                <a:solidFill>
                  <a:srgbClr val="FFFF99"/>
                </a:solidFill>
              </a:rPr>
              <a:t>Examples:</a:t>
            </a:r>
            <a:r>
              <a:rPr lang="en-US" sz="2800"/>
              <a:t> axe, doorstop, chisel, nail, saw, jackhammer, bulldozer, snow plow, horse plow, zipper, scissors, airplane wing, knife, fork, bow of a boat or ship</a:t>
            </a:r>
          </a:p>
        </p:txBody>
      </p:sp>
      <p:pic>
        <p:nvPicPr>
          <p:cNvPr id="11275" name="Picture 11" descr="MCj025217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733800"/>
            <a:ext cx="1825625" cy="1287463"/>
          </a:xfrm>
          <a:prstGeom prst="rect">
            <a:avLst/>
          </a:prstGeom>
          <a:noFill/>
        </p:spPr>
      </p:pic>
      <p:pic>
        <p:nvPicPr>
          <p:cNvPr id="11279" name="Picture 15" descr="j02937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724400"/>
            <a:ext cx="2209800" cy="1579563"/>
          </a:xfrm>
          <a:prstGeom prst="rect">
            <a:avLst/>
          </a:prstGeom>
          <a:noFill/>
        </p:spPr>
      </p:pic>
      <p:pic>
        <p:nvPicPr>
          <p:cNvPr id="11289" name="Picture 25" descr="MCPE07612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4800600"/>
            <a:ext cx="4516438" cy="1828800"/>
          </a:xfrm>
          <a:prstGeom prst="rect">
            <a:avLst/>
          </a:prstGeom>
          <a:noFill/>
        </p:spPr>
      </p:pic>
      <p:pic>
        <p:nvPicPr>
          <p:cNvPr id="11307" name="Picture 43" descr="MPj0289563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4648200"/>
            <a:ext cx="1341438" cy="1676400"/>
          </a:xfrm>
          <a:prstGeom prst="rect">
            <a:avLst/>
          </a:prstGeom>
          <a:noFill/>
        </p:spPr>
      </p:pic>
      <p:pic>
        <p:nvPicPr>
          <p:cNvPr id="11314" name="Picture 50" descr="MMj02836990000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1371600"/>
            <a:ext cx="19558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Wheel and Axle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r>
              <a:rPr lang="en-US" sz="2800"/>
              <a:t>Makes it easy to move things by rolling them, and reducing friction</a:t>
            </a:r>
          </a:p>
          <a:p>
            <a:r>
              <a:rPr lang="en-US" sz="2800">
                <a:solidFill>
                  <a:srgbClr val="FFFF99"/>
                </a:solidFill>
              </a:rPr>
              <a:t>Examples:</a:t>
            </a:r>
            <a:r>
              <a:rPr lang="en-US" sz="2800"/>
              <a:t> car, bicycle, office chair, </a:t>
            </a:r>
            <a:br>
              <a:rPr lang="en-US" sz="2800"/>
            </a:br>
            <a:r>
              <a:rPr lang="en-US" sz="2800"/>
              <a:t>wheel barrow, shopping cart, </a:t>
            </a:r>
            <a:br>
              <a:rPr lang="en-US" sz="2800"/>
            </a:br>
            <a:r>
              <a:rPr lang="en-US" sz="2800"/>
              <a:t>hand truck, roller skates </a:t>
            </a:r>
          </a:p>
        </p:txBody>
      </p:sp>
      <p:pic>
        <p:nvPicPr>
          <p:cNvPr id="18439" name="Picture 7" descr="j03103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343400"/>
            <a:ext cx="19526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 descr="j02333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65684">
            <a:off x="5562600" y="3352800"/>
            <a:ext cx="2819400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 descr="j02129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5257800"/>
            <a:ext cx="18288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Lever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sz="2800"/>
              <a:t>Makes lifting weight easier by using a fulcrum to redirect force over a longer distance</a:t>
            </a:r>
          </a:p>
          <a:p>
            <a:r>
              <a:rPr lang="en-US" sz="2800">
                <a:solidFill>
                  <a:srgbClr val="FFFF99"/>
                </a:solidFill>
              </a:rPr>
              <a:t>Examples:</a:t>
            </a:r>
            <a:r>
              <a:rPr lang="en-US" sz="2800"/>
              <a:t> </a:t>
            </a:r>
            <a:r>
              <a:rPr lang="en-US" sz="2800">
                <a:latin typeface="Arial Unicode MS" pitchFamily="34" charset="-128"/>
              </a:rPr>
              <a:t>see-saw, dump truck, broom, crane arm, hammer claw, crow bar, fishing pole, screwdriver, bottle opener</a:t>
            </a:r>
          </a:p>
          <a:p>
            <a:endParaRPr lang="en-US" sz="2800"/>
          </a:p>
        </p:txBody>
      </p:sp>
      <p:grpSp>
        <p:nvGrpSpPr>
          <p:cNvPr id="13327" name="Group 15"/>
          <p:cNvGrpSpPr>
            <a:grpSpLocks/>
          </p:cNvGrpSpPr>
          <p:nvPr/>
        </p:nvGrpSpPr>
        <p:grpSpPr bwMode="auto">
          <a:xfrm>
            <a:off x="2590800" y="4343400"/>
            <a:ext cx="3633788" cy="1411288"/>
            <a:chOff x="3120" y="2784"/>
            <a:chExt cx="2289" cy="889"/>
          </a:xfrm>
        </p:grpSpPr>
        <p:pic>
          <p:nvPicPr>
            <p:cNvPr id="13321" name="Picture 9" descr="fig25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0" y="2784"/>
              <a:ext cx="2289" cy="88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3322" name="Rectangle 10"/>
            <p:cNvSpPr>
              <a:spLocks noChangeArrowheads="1"/>
            </p:cNvSpPr>
            <p:nvPr/>
          </p:nvSpPr>
          <p:spPr bwMode="auto">
            <a:xfrm>
              <a:off x="3168" y="2976"/>
              <a:ext cx="43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3" name="Rectangle 11"/>
            <p:cNvSpPr>
              <a:spLocks noChangeArrowheads="1"/>
            </p:cNvSpPr>
            <p:nvPr/>
          </p:nvSpPr>
          <p:spPr bwMode="auto">
            <a:xfrm>
              <a:off x="4560" y="2832"/>
              <a:ext cx="62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4" name="Rectangle 12"/>
            <p:cNvSpPr>
              <a:spLocks noChangeArrowheads="1"/>
            </p:cNvSpPr>
            <p:nvPr/>
          </p:nvSpPr>
          <p:spPr bwMode="auto">
            <a:xfrm>
              <a:off x="4416" y="3360"/>
              <a:ext cx="62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5" name="Rectangle 13"/>
            <p:cNvSpPr>
              <a:spLocks noChangeArrowheads="1"/>
            </p:cNvSpPr>
            <p:nvPr/>
          </p:nvSpPr>
          <p:spPr bwMode="auto">
            <a:xfrm>
              <a:off x="3168" y="3456"/>
              <a:ext cx="576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6" name="Rectangle 14"/>
            <p:cNvSpPr>
              <a:spLocks noChangeArrowheads="1"/>
            </p:cNvSpPr>
            <p:nvPr/>
          </p:nvSpPr>
          <p:spPr bwMode="auto">
            <a:xfrm>
              <a:off x="3552" y="3120"/>
              <a:ext cx="62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3328" name="Picture 16" descr="j0232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886200"/>
            <a:ext cx="18097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Picture 18" descr="j03028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962400"/>
            <a:ext cx="18494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Inclined Plane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162800" cy="4525963"/>
          </a:xfrm>
        </p:spPr>
        <p:txBody>
          <a:bodyPr/>
          <a:lstStyle/>
          <a:p>
            <a:r>
              <a:rPr lang="en-US" sz="2800"/>
              <a:t>Makes it easier to move objects upward, but you have to go further horizontally</a:t>
            </a:r>
          </a:p>
          <a:p>
            <a:r>
              <a:rPr lang="en-US" sz="2800">
                <a:solidFill>
                  <a:srgbClr val="FFFF99"/>
                </a:solidFill>
              </a:rPr>
              <a:t>Examples:</a:t>
            </a:r>
            <a:r>
              <a:rPr lang="en-US" sz="2800"/>
              <a:t> highway or sidewalk ramp, stairs, inclined conveyor belts, switchback roads or trails</a:t>
            </a:r>
          </a:p>
          <a:p>
            <a:endParaRPr lang="en-US" sz="2800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 flipH="1">
            <a:off x="3429000" y="5105400"/>
            <a:ext cx="3124200" cy="1143000"/>
          </a:xfrm>
          <a:prstGeom prst="rtTriangl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129" name="Picture 9" descr="MCBD10548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733800"/>
            <a:ext cx="15033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 descr="MCTN00576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267200"/>
            <a:ext cx="21272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4" descr="MCBD08772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657600"/>
            <a:ext cx="20383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Screw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7467600" cy="2590800"/>
          </a:xfrm>
        </p:spPr>
        <p:txBody>
          <a:bodyPr/>
          <a:lstStyle/>
          <a:p>
            <a:r>
              <a:rPr lang="en-US" sz="2800"/>
              <a:t>Turns rotation into lengthwise movement</a:t>
            </a:r>
          </a:p>
          <a:p>
            <a:r>
              <a:rPr lang="en-US" sz="2800"/>
              <a:t>Takes many twists to go a short distance</a:t>
            </a:r>
          </a:p>
          <a:p>
            <a:r>
              <a:rPr lang="en-US" sz="2800"/>
              <a:t>Holds things together</a:t>
            </a:r>
          </a:p>
          <a:p>
            <a:r>
              <a:rPr lang="en-US" sz="2800">
                <a:solidFill>
                  <a:srgbClr val="FFFF99"/>
                </a:solidFill>
              </a:rPr>
              <a:t>Examples:</a:t>
            </a:r>
            <a:r>
              <a:rPr lang="en-US" sz="2800"/>
              <a:t> screws, bolts, clamps, jar lids, car jack, spinning stools, spiral staircases</a:t>
            </a:r>
          </a:p>
        </p:txBody>
      </p:sp>
      <p:pic>
        <p:nvPicPr>
          <p:cNvPr id="3082" name="Picture 10" descr="j03429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495800"/>
            <a:ext cx="1747838" cy="1625600"/>
          </a:xfrm>
          <a:prstGeom prst="rect">
            <a:avLst/>
          </a:prstGeom>
          <a:noFill/>
        </p:spPr>
      </p:pic>
      <p:pic>
        <p:nvPicPr>
          <p:cNvPr id="3086" name="Picture 14" descr="MPj040113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114800"/>
            <a:ext cx="2057400" cy="1644650"/>
          </a:xfrm>
          <a:prstGeom prst="rect">
            <a:avLst/>
          </a:prstGeom>
          <a:noFill/>
        </p:spPr>
      </p:pic>
      <p:pic>
        <p:nvPicPr>
          <p:cNvPr id="3094" name="Picture 22" descr="MCBD08399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28600"/>
            <a:ext cx="1295400" cy="1295400"/>
          </a:xfrm>
          <a:prstGeom prst="rect">
            <a:avLst/>
          </a:prstGeom>
          <a:noFill/>
        </p:spPr>
      </p:pic>
      <p:pic>
        <p:nvPicPr>
          <p:cNvPr id="3101" name="Picture 29" descr="j02872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4038600"/>
            <a:ext cx="1817688" cy="2419350"/>
          </a:xfrm>
          <a:prstGeom prst="rect">
            <a:avLst/>
          </a:prstGeom>
          <a:noFill/>
        </p:spPr>
      </p:pic>
      <p:pic>
        <p:nvPicPr>
          <p:cNvPr id="3107" name="Picture 35" descr="MCj0197549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5029200"/>
            <a:ext cx="1600200" cy="1547813"/>
          </a:xfrm>
          <a:prstGeom prst="rect">
            <a:avLst/>
          </a:prstGeom>
          <a:noFill/>
        </p:spPr>
      </p:pic>
      <p:pic>
        <p:nvPicPr>
          <p:cNvPr id="3109" name="Picture 37" descr="MCj0264096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3962400"/>
            <a:ext cx="1189038" cy="2614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Pulley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6477000" cy="3352800"/>
          </a:xfrm>
        </p:spPr>
        <p:txBody>
          <a:bodyPr/>
          <a:lstStyle/>
          <a:p>
            <a:r>
              <a:rPr lang="en-US" sz="2800"/>
              <a:t>Makes lifting things with a rope easier</a:t>
            </a:r>
            <a:br>
              <a:rPr lang="en-US" sz="2800"/>
            </a:br>
            <a:r>
              <a:rPr lang="en-US" sz="2800"/>
              <a:t>by redirecting force and the addition of additional pulleys</a:t>
            </a:r>
          </a:p>
          <a:p>
            <a:r>
              <a:rPr lang="en-US" sz="2800">
                <a:solidFill>
                  <a:srgbClr val="FFFF99"/>
                </a:solidFill>
              </a:rPr>
              <a:t>Examples:</a:t>
            </a:r>
            <a:r>
              <a:rPr lang="en-US" sz="2800"/>
              <a:t> flag pole, elevator, sails, fishing nets, clothes lines, cranes, window shades and blinds, rock climbing gear</a:t>
            </a:r>
          </a:p>
        </p:txBody>
      </p:sp>
      <p:pic>
        <p:nvPicPr>
          <p:cNvPr id="16391" name="Picture 7" descr="MPj039018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333875"/>
            <a:ext cx="28956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MCBD05165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5163" y="685800"/>
            <a:ext cx="1824037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MPj039972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7025" y="2743200"/>
            <a:ext cx="22383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6" descr="MPj040075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675188"/>
            <a:ext cx="3048000" cy="2030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362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Arial Unicode MS</vt:lpstr>
      <vt:lpstr>Default Design</vt:lpstr>
      <vt:lpstr>Simple Machines</vt:lpstr>
      <vt:lpstr>What are they?</vt:lpstr>
      <vt:lpstr>Types of Simple Machines</vt:lpstr>
      <vt:lpstr>Wedge</vt:lpstr>
      <vt:lpstr>Wheel and Axle</vt:lpstr>
      <vt:lpstr>Lever</vt:lpstr>
      <vt:lpstr>Inclined Plane</vt:lpstr>
      <vt:lpstr>Screw</vt:lpstr>
      <vt:lpstr>Pulley</vt:lpstr>
      <vt:lpstr>Why Use Simple Machines?</vt:lpstr>
      <vt:lpstr>Complex Machines</vt:lpstr>
      <vt:lpstr>Summary</vt:lpstr>
      <vt:lpstr>References</vt:lpstr>
    </vt:vector>
  </TitlesOfParts>
  <Company>TVA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Machines Review</dc:title>
  <dc:creator>Franklin D. Roosevelt</dc:creator>
  <cp:lastModifiedBy>jluckey</cp:lastModifiedBy>
  <cp:revision>33</cp:revision>
  <dcterms:created xsi:type="dcterms:W3CDTF">2005-04-19T01:11:32Z</dcterms:created>
  <dcterms:modified xsi:type="dcterms:W3CDTF">2012-03-01T15:39:18Z</dcterms:modified>
</cp:coreProperties>
</file>